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AC3EC8B-805F-42DD-86D8-7BD55A1B69F4}" type="datetimeFigureOut">
              <a:rPr lang="en-US" smtClean="0"/>
              <a:t>5/17/2017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9BEFB2A-BBB5-487C-BD2F-EAC88A862C18}" type="slidenum">
              <a:rPr lang="en-US" smtClean="0"/>
              <a:t>‹#›</a:t>
            </a:fld>
            <a:endParaRPr lang="en-US"/>
          </a:p>
        </p:txBody>
      </p:sp>
    </p:spTree>
    <p:extLst>
      <p:ext uri="{BB962C8B-B14F-4D97-AF65-F5344CB8AC3E}">
        <p14:creationId xmlns:p14="http://schemas.microsoft.com/office/powerpoint/2010/main" val="1322574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AC3EC8B-805F-42DD-86D8-7BD55A1B69F4}" type="datetimeFigureOut">
              <a:rPr lang="en-US" smtClean="0"/>
              <a:t>5/17/2017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9BEFB2A-BBB5-487C-BD2F-EAC88A862C18}" type="slidenum">
              <a:rPr lang="en-US" smtClean="0"/>
              <a:t>‹#›</a:t>
            </a:fld>
            <a:endParaRPr lang="en-US"/>
          </a:p>
        </p:txBody>
      </p:sp>
    </p:spTree>
    <p:extLst>
      <p:ext uri="{BB962C8B-B14F-4D97-AF65-F5344CB8AC3E}">
        <p14:creationId xmlns:p14="http://schemas.microsoft.com/office/powerpoint/2010/main" val="958577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AC3EC8B-805F-42DD-86D8-7BD55A1B69F4}" type="datetimeFigureOut">
              <a:rPr lang="en-US" smtClean="0"/>
              <a:t>5/17/2017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9BEFB2A-BBB5-487C-BD2F-EAC88A862C18}" type="slidenum">
              <a:rPr lang="en-US" smtClean="0"/>
              <a:t>‹#›</a:t>
            </a:fld>
            <a:endParaRPr lang="en-US"/>
          </a:p>
        </p:txBody>
      </p:sp>
    </p:spTree>
    <p:extLst>
      <p:ext uri="{BB962C8B-B14F-4D97-AF65-F5344CB8AC3E}">
        <p14:creationId xmlns:p14="http://schemas.microsoft.com/office/powerpoint/2010/main" val="2421618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AC3EC8B-805F-42DD-86D8-7BD55A1B69F4}" type="datetimeFigureOut">
              <a:rPr lang="en-US" smtClean="0"/>
              <a:t>5/17/2017</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69BEFB2A-BBB5-487C-BD2F-EAC88A862C18}" type="slidenum">
              <a:rPr lang="en-US" smtClean="0"/>
              <a:t>‹#›</a:t>
            </a:fld>
            <a:endParaRPr lang="en-US"/>
          </a:p>
        </p:txBody>
      </p:sp>
    </p:spTree>
    <p:extLst>
      <p:ext uri="{BB962C8B-B14F-4D97-AF65-F5344CB8AC3E}">
        <p14:creationId xmlns:p14="http://schemas.microsoft.com/office/powerpoint/2010/main" val="723639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AC3EC8B-805F-42DD-86D8-7BD55A1B69F4}" type="datetimeFigureOut">
              <a:rPr lang="en-US" smtClean="0"/>
              <a:t>5/17/2017</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69BEFB2A-BBB5-487C-BD2F-EAC88A862C18}" type="slidenum">
              <a:rPr lang="en-US" smtClean="0"/>
              <a:t>‹#›</a:t>
            </a:fld>
            <a:endParaRPr lang="en-US"/>
          </a:p>
        </p:txBody>
      </p:sp>
    </p:spTree>
    <p:extLst>
      <p:ext uri="{BB962C8B-B14F-4D97-AF65-F5344CB8AC3E}">
        <p14:creationId xmlns:p14="http://schemas.microsoft.com/office/powerpoint/2010/main" val="1184148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0AC3EC8B-805F-42DD-86D8-7BD55A1B69F4}" type="datetimeFigureOut">
              <a:rPr lang="en-US" smtClean="0"/>
              <a:t>5/17/2017</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69BEFB2A-BBB5-487C-BD2F-EAC88A862C18}" type="slidenum">
              <a:rPr lang="en-US" smtClean="0"/>
              <a:t>‹#›</a:t>
            </a:fld>
            <a:endParaRPr lang="en-US"/>
          </a:p>
        </p:txBody>
      </p:sp>
    </p:spTree>
    <p:extLst>
      <p:ext uri="{BB962C8B-B14F-4D97-AF65-F5344CB8AC3E}">
        <p14:creationId xmlns:p14="http://schemas.microsoft.com/office/powerpoint/2010/main" val="2425391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AC3EC8B-805F-42DD-86D8-7BD55A1B69F4}" type="datetimeFigureOut">
              <a:rPr lang="en-US" smtClean="0"/>
              <a:t>5/17/2017</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69BEFB2A-BBB5-487C-BD2F-EAC88A862C18}" type="slidenum">
              <a:rPr lang="en-US" smtClean="0"/>
              <a:t>‹#›</a:t>
            </a:fld>
            <a:endParaRPr lang="en-US"/>
          </a:p>
        </p:txBody>
      </p:sp>
    </p:spTree>
    <p:extLst>
      <p:ext uri="{BB962C8B-B14F-4D97-AF65-F5344CB8AC3E}">
        <p14:creationId xmlns:p14="http://schemas.microsoft.com/office/powerpoint/2010/main" val="567635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AC3EC8B-805F-42DD-86D8-7BD55A1B69F4}" type="datetimeFigureOut">
              <a:rPr lang="en-US" smtClean="0"/>
              <a:t>5/17/2017</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69BEFB2A-BBB5-487C-BD2F-EAC88A862C18}" type="slidenum">
              <a:rPr lang="en-US" smtClean="0"/>
              <a:t>‹#›</a:t>
            </a:fld>
            <a:endParaRPr lang="en-US"/>
          </a:p>
        </p:txBody>
      </p:sp>
    </p:spTree>
    <p:extLst>
      <p:ext uri="{BB962C8B-B14F-4D97-AF65-F5344CB8AC3E}">
        <p14:creationId xmlns:p14="http://schemas.microsoft.com/office/powerpoint/2010/main" val="3688592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AC3EC8B-805F-42DD-86D8-7BD55A1B69F4}" type="datetimeFigureOut">
              <a:rPr lang="en-US" smtClean="0"/>
              <a:t>5/17/2017</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69BEFB2A-BBB5-487C-BD2F-EAC88A862C18}" type="slidenum">
              <a:rPr lang="en-US" smtClean="0"/>
              <a:t>‹#›</a:t>
            </a:fld>
            <a:endParaRPr lang="en-US"/>
          </a:p>
        </p:txBody>
      </p:sp>
    </p:spTree>
    <p:extLst>
      <p:ext uri="{BB962C8B-B14F-4D97-AF65-F5344CB8AC3E}">
        <p14:creationId xmlns:p14="http://schemas.microsoft.com/office/powerpoint/2010/main" val="3852856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AC3EC8B-805F-42DD-86D8-7BD55A1B69F4}" type="datetimeFigureOut">
              <a:rPr lang="en-US" smtClean="0"/>
              <a:t>5/17/2017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9BEFB2A-BBB5-487C-BD2F-EAC88A862C18}" type="slidenum">
              <a:rPr lang="en-US" smtClean="0"/>
              <a:t>‹#›</a:t>
            </a:fld>
            <a:endParaRPr lang="en-US"/>
          </a:p>
        </p:txBody>
      </p:sp>
    </p:spTree>
    <p:extLst>
      <p:ext uri="{BB962C8B-B14F-4D97-AF65-F5344CB8AC3E}">
        <p14:creationId xmlns:p14="http://schemas.microsoft.com/office/powerpoint/2010/main" val="850793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AC3EC8B-805F-42DD-86D8-7BD55A1B69F4}" type="datetimeFigureOut">
              <a:rPr lang="en-US" smtClean="0"/>
              <a:t>5/17/2017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9BEFB2A-BBB5-487C-BD2F-EAC88A862C18}" type="slidenum">
              <a:rPr lang="en-US" smtClean="0"/>
              <a:t>‹#›</a:t>
            </a:fld>
            <a:endParaRPr lang="en-US"/>
          </a:p>
        </p:txBody>
      </p:sp>
    </p:spTree>
    <p:extLst>
      <p:ext uri="{BB962C8B-B14F-4D97-AF65-F5344CB8AC3E}">
        <p14:creationId xmlns:p14="http://schemas.microsoft.com/office/powerpoint/2010/main" val="345560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C3EC8B-805F-42DD-86D8-7BD55A1B69F4}" type="datetimeFigureOut">
              <a:rPr lang="en-US" smtClean="0"/>
              <a:t>5/17/2017</a:t>
            </a:fld>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BEFB2A-BBB5-487C-BD2F-EAC88A862C18}" type="slidenum">
              <a:rPr lang="en-US" smtClean="0"/>
              <a:t>‹#›</a:t>
            </a:fld>
            <a:endParaRPr lang="en-US"/>
          </a:p>
        </p:txBody>
      </p:sp>
      <p:pic>
        <p:nvPicPr>
          <p:cNvPr id="7" name="Picture 6"/>
          <p:cNvPicPr>
            <a:picLocks noChangeAspect="1"/>
          </p:cNvPicPr>
          <p:nvPr userDrawn="1"/>
        </p:nvPicPr>
        <p:blipFill rotWithShape="1">
          <a:blip r:embed="rId13"/>
          <a:srcRect t="37037"/>
          <a:stretch/>
        </p:blipFill>
        <p:spPr>
          <a:xfrm>
            <a:off x="827311" y="99561"/>
            <a:ext cx="5140346" cy="606223"/>
          </a:xfrm>
          <a:prstGeom prst="rect">
            <a:avLst/>
          </a:prstGeom>
        </p:spPr>
      </p:pic>
    </p:spTree>
    <p:extLst>
      <p:ext uri="{BB962C8B-B14F-4D97-AF65-F5344CB8AC3E}">
        <p14:creationId xmlns:p14="http://schemas.microsoft.com/office/powerpoint/2010/main" val="2854040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2798551"/>
            <a:ext cx="9144000" cy="3080825"/>
          </a:xfrm>
        </p:spPr>
        <p:txBody>
          <a:bodyPr>
            <a:noAutofit/>
          </a:bodyPr>
          <a:lstStyle/>
          <a:p>
            <a:pPr algn="just"/>
            <a:r>
              <a:rPr lang="en-US" sz="2000" dirty="0">
                <a:cs typeface="Arial" panose="020B0604020202020204" pitchFamily="34" charset="0"/>
              </a:rPr>
              <a:t>Each of the sites on this list have various threats. Some more urgent than others. Some are vacant and others are occupied. The purpose of the Top 10 Threatened List is to highlight buildings that have been determined as irreplaceable to the history and character of a neighborhood, or the City as a whole. </a:t>
            </a:r>
          </a:p>
          <a:p>
            <a:pPr algn="just"/>
            <a:r>
              <a:rPr lang="en-US" sz="2000" dirty="0">
                <a:cs typeface="Arial" panose="020B0604020202020204" pitchFamily="34" charset="0"/>
              </a:rPr>
              <a:t>These houses hold stories of the lives of the people who lived in them and helped make St. Augustine the city it is today. The style and architecture of each contributes to the character of their neighborhood. </a:t>
            </a:r>
          </a:p>
          <a:p>
            <a:pPr algn="just"/>
            <a:r>
              <a:rPr lang="en-US" sz="2000" dirty="0">
                <a:cs typeface="Arial" panose="020B0604020202020204" pitchFamily="34" charset="0"/>
              </a:rPr>
              <a:t>Their loss is the loss of a piece of the multi-layered history that creates St. Augustine unique appeal. The maintenance, preservation, and restoration of these sites is important to the fabric of St. Augustine.</a:t>
            </a:r>
          </a:p>
        </p:txBody>
      </p:sp>
      <p:pic>
        <p:nvPicPr>
          <p:cNvPr id="5" name="Picture 4"/>
          <p:cNvPicPr>
            <a:picLocks noChangeAspect="1"/>
          </p:cNvPicPr>
          <p:nvPr/>
        </p:nvPicPr>
        <p:blipFill rotWithShape="1">
          <a:blip r:embed="rId2"/>
          <a:srcRect t="37037"/>
          <a:stretch/>
        </p:blipFill>
        <p:spPr>
          <a:xfrm>
            <a:off x="1524000" y="263235"/>
            <a:ext cx="8787278" cy="1036321"/>
          </a:xfrm>
          <a:prstGeom prst="rect">
            <a:avLst/>
          </a:prstGeom>
        </p:spPr>
      </p:pic>
      <p:sp>
        <p:nvSpPr>
          <p:cNvPr id="6" name="TextBox 5"/>
          <p:cNvSpPr txBox="1"/>
          <p:nvPr/>
        </p:nvSpPr>
        <p:spPr>
          <a:xfrm>
            <a:off x="2621521" y="1479667"/>
            <a:ext cx="7142922" cy="1138773"/>
          </a:xfrm>
          <a:prstGeom prst="rect">
            <a:avLst/>
          </a:prstGeom>
          <a:noFill/>
        </p:spPr>
        <p:txBody>
          <a:bodyPr wrap="square" rtlCol="0">
            <a:spAutoFit/>
          </a:bodyPr>
          <a:lstStyle/>
          <a:p>
            <a:pPr algn="ctr"/>
            <a:r>
              <a:rPr lang="en-US" sz="3600" dirty="0"/>
              <a:t>Top Ten Threatened Sites</a:t>
            </a:r>
          </a:p>
          <a:p>
            <a:pPr algn="ctr"/>
            <a:r>
              <a:rPr lang="en-US" sz="3200" dirty="0"/>
              <a:t>May 2017</a:t>
            </a:r>
          </a:p>
        </p:txBody>
      </p:sp>
    </p:spTree>
    <p:extLst>
      <p:ext uri="{BB962C8B-B14F-4D97-AF65-F5344CB8AC3E}">
        <p14:creationId xmlns:p14="http://schemas.microsoft.com/office/powerpoint/2010/main" val="3110459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7956" y="55598"/>
            <a:ext cx="10515600" cy="815259"/>
          </a:xfrm>
        </p:spPr>
        <p:txBody>
          <a:bodyPr>
            <a:normAutofit/>
          </a:bodyPr>
          <a:lstStyle/>
          <a:p>
            <a:pPr algn="r"/>
            <a:r>
              <a:rPr lang="en-US" sz="3600" dirty="0"/>
              <a:t>Top Ten Threatened Sites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8698" b="14814"/>
          <a:stretch/>
        </p:blipFill>
        <p:spPr>
          <a:xfrm>
            <a:off x="538097" y="2056025"/>
            <a:ext cx="5462214" cy="3822258"/>
          </a:xfrm>
          <a:prstGeom prst="rect">
            <a:avLst/>
          </a:prstGeom>
        </p:spPr>
      </p:pic>
      <p:sp>
        <p:nvSpPr>
          <p:cNvPr id="5" name="TextBox 4"/>
          <p:cNvSpPr txBox="1"/>
          <p:nvPr/>
        </p:nvSpPr>
        <p:spPr>
          <a:xfrm>
            <a:off x="877956" y="1221510"/>
            <a:ext cx="4360985" cy="1384995"/>
          </a:xfrm>
          <a:prstGeom prst="rect">
            <a:avLst/>
          </a:prstGeom>
          <a:noFill/>
        </p:spPr>
        <p:txBody>
          <a:bodyPr wrap="square" rtlCol="0">
            <a:spAutoFit/>
          </a:bodyPr>
          <a:lstStyle/>
          <a:p>
            <a:pPr algn="ctr"/>
            <a:r>
              <a:rPr lang="en-US" sz="2800" dirty="0"/>
              <a:t>115 Bridge St</a:t>
            </a:r>
          </a:p>
          <a:p>
            <a:pPr algn="ctr"/>
            <a:r>
              <a:rPr lang="en-US" sz="2800" dirty="0"/>
              <a:t>Yallaha Plantation</a:t>
            </a:r>
          </a:p>
          <a:p>
            <a:pPr algn="ctr"/>
            <a:endParaRPr lang="en-US" sz="2800" dirty="0"/>
          </a:p>
        </p:txBody>
      </p:sp>
      <p:sp>
        <p:nvSpPr>
          <p:cNvPr id="6" name="TextBox 5"/>
          <p:cNvSpPr txBox="1"/>
          <p:nvPr/>
        </p:nvSpPr>
        <p:spPr>
          <a:xfrm>
            <a:off x="6340170" y="989283"/>
            <a:ext cx="5582449" cy="5755422"/>
          </a:xfrm>
          <a:prstGeom prst="rect">
            <a:avLst/>
          </a:prstGeom>
          <a:noFill/>
        </p:spPr>
        <p:txBody>
          <a:bodyPr wrap="square" rtlCol="0">
            <a:spAutoFit/>
          </a:bodyPr>
          <a:lstStyle/>
          <a:p>
            <a:pPr algn="just"/>
            <a:r>
              <a:rPr lang="en-US" sz="1600" dirty="0"/>
              <a:t>This house sits on land granted to Juan </a:t>
            </a:r>
            <a:r>
              <a:rPr lang="en-US" sz="1600" dirty="0" err="1"/>
              <a:t>Bousquet</a:t>
            </a:r>
            <a:r>
              <a:rPr lang="en-US" sz="1600" dirty="0"/>
              <a:t> and Gaspar </a:t>
            </a:r>
            <a:r>
              <a:rPr lang="en-US" sz="1600" dirty="0" err="1"/>
              <a:t>Papy</a:t>
            </a:r>
            <a:r>
              <a:rPr lang="en-US" sz="1600" dirty="0"/>
              <a:t>, separately, in the late 1770’s.  They planted one of the first commercial orange groves in Florida on the site. “Yallaha” the Seminole word for “Orange,” came from owner Peter </a:t>
            </a:r>
            <a:r>
              <a:rPr lang="en-US" sz="1600" dirty="0" err="1"/>
              <a:t>Skenandoah</a:t>
            </a:r>
            <a:r>
              <a:rPr lang="en-US" sz="1600" dirty="0"/>
              <a:t> Smith in 1838, a developer of North City. The house, built in 1845 by Peter &amp; Rose Dumas is the oldest surviving building in that portion of the City and one of the few surviving pre-Civil War buildings. Dumas held political offices in the City, County and State and was related to the famous writer, Alexander Dumas. </a:t>
            </a:r>
          </a:p>
          <a:p>
            <a:pPr algn="just"/>
            <a:r>
              <a:rPr lang="en-US" sz="1600" dirty="0"/>
              <a:t> </a:t>
            </a:r>
          </a:p>
          <a:p>
            <a:pPr algn="just"/>
            <a:r>
              <a:rPr lang="en-US" sz="1600" dirty="0"/>
              <a:t>Michael Spades, a successful dry goods merchant, bought the house in 1893 and remodeled it into “one of the most beautiful homes in St. Augustine,” where his wife and daughter entertained much of the winter society. Other owners include A.J. Marble, a founder of the Art Institute of Chicago; and J.C. </a:t>
            </a:r>
            <a:r>
              <a:rPr lang="en-US" sz="1600" dirty="0" err="1"/>
              <a:t>Heartt</a:t>
            </a:r>
            <a:r>
              <a:rPr lang="en-US" sz="1600" dirty="0"/>
              <a:t> of a prominent Troy, NY family. His sister, Francis </a:t>
            </a:r>
            <a:r>
              <a:rPr lang="en-US" sz="1600" dirty="0" err="1"/>
              <a:t>Heartt</a:t>
            </a:r>
            <a:r>
              <a:rPr lang="en-US" sz="1600" dirty="0"/>
              <a:t> </a:t>
            </a:r>
            <a:r>
              <a:rPr lang="en-US" sz="1600" dirty="0" err="1"/>
              <a:t>Raub</a:t>
            </a:r>
            <a:r>
              <a:rPr lang="en-US" sz="1600" dirty="0"/>
              <a:t>, acquired the house on his death in the 1920’s.</a:t>
            </a:r>
          </a:p>
          <a:p>
            <a:pPr algn="just"/>
            <a:r>
              <a:rPr lang="en-US" sz="1600" dirty="0"/>
              <a:t> </a:t>
            </a:r>
          </a:p>
          <a:p>
            <a:pPr algn="just"/>
            <a:r>
              <a:rPr lang="en-US" sz="1600" dirty="0"/>
              <a:t>Charles F. </a:t>
            </a:r>
            <a:r>
              <a:rPr lang="en-US" sz="1600" dirty="0" err="1"/>
              <a:t>Usina</a:t>
            </a:r>
            <a:r>
              <a:rPr lang="en-US" sz="1600" dirty="0"/>
              <a:t> purchased the house in 1954 and sold it in 1955 to William Forrester, a local contractor, who remodeled the house several times. The house was listed in excellent condition in 1978.</a:t>
            </a:r>
          </a:p>
        </p:txBody>
      </p:sp>
    </p:spTree>
    <p:extLst>
      <p:ext uri="{BB962C8B-B14F-4D97-AF65-F5344CB8AC3E}">
        <p14:creationId xmlns:p14="http://schemas.microsoft.com/office/powerpoint/2010/main" val="3166583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088" y="2363041"/>
            <a:ext cx="4876800" cy="3657600"/>
          </a:xfrm>
          <a:prstGeom prst="rect">
            <a:avLst/>
          </a:prstGeom>
        </p:spPr>
      </p:pic>
      <p:sp>
        <p:nvSpPr>
          <p:cNvPr id="5" name="TextBox 4"/>
          <p:cNvSpPr txBox="1"/>
          <p:nvPr/>
        </p:nvSpPr>
        <p:spPr>
          <a:xfrm>
            <a:off x="1032599" y="1478909"/>
            <a:ext cx="4488002" cy="954107"/>
          </a:xfrm>
          <a:prstGeom prst="rect">
            <a:avLst/>
          </a:prstGeom>
          <a:noFill/>
        </p:spPr>
        <p:txBody>
          <a:bodyPr wrap="square" rtlCol="0">
            <a:spAutoFit/>
          </a:bodyPr>
          <a:lstStyle/>
          <a:p>
            <a:pPr algn="ctr"/>
            <a:r>
              <a:rPr lang="en-US" sz="2800" dirty="0"/>
              <a:t>84 Bridge St</a:t>
            </a:r>
          </a:p>
          <a:p>
            <a:pPr algn="ctr"/>
            <a:r>
              <a:rPr lang="en-US" sz="2800" dirty="0"/>
              <a:t>Trinity United Methodist</a:t>
            </a:r>
          </a:p>
        </p:txBody>
      </p:sp>
      <p:sp>
        <p:nvSpPr>
          <p:cNvPr id="6" name="TextBox 5"/>
          <p:cNvSpPr txBox="1"/>
          <p:nvPr/>
        </p:nvSpPr>
        <p:spPr>
          <a:xfrm>
            <a:off x="6284686" y="1246679"/>
            <a:ext cx="5471886" cy="5262979"/>
          </a:xfrm>
          <a:prstGeom prst="rect">
            <a:avLst/>
          </a:prstGeom>
          <a:noFill/>
        </p:spPr>
        <p:txBody>
          <a:bodyPr wrap="square" rtlCol="0">
            <a:spAutoFit/>
          </a:bodyPr>
          <a:lstStyle/>
          <a:p>
            <a:pPr algn="just"/>
            <a:r>
              <a:rPr lang="en-US" sz="1600" dirty="0"/>
              <a:t>Originally situated on St. George Street, the Trinity United Methodist Church was a gathering place for worshipers of all races. The onset of the Civil War saw the white male portion of the congregation depart for the battlefield. This left the congregation predominantly Black.</a:t>
            </a:r>
          </a:p>
          <a:p>
            <a:pPr algn="just"/>
            <a:r>
              <a:rPr lang="en-US" sz="1600" dirty="0"/>
              <a:t> </a:t>
            </a:r>
          </a:p>
          <a:p>
            <a:pPr algn="just"/>
            <a:r>
              <a:rPr lang="en-US" sz="1600" dirty="0"/>
              <a:t>The Church was reorganized in 1870 under the Rev. JC Howard.  The building was turned over to the Black Congregation.  In 1905, the MEC asked for the property to be returned. The Blacks refused and the entire property was sold, the proceeds divided equally. These were used to build a new Church, completed in 1913.</a:t>
            </a:r>
          </a:p>
          <a:p>
            <a:pPr algn="just"/>
            <a:r>
              <a:rPr lang="en-US" sz="1600" dirty="0"/>
              <a:t> </a:t>
            </a:r>
          </a:p>
          <a:p>
            <a:pPr algn="just"/>
            <a:r>
              <a:rPr lang="en-US" sz="1600" dirty="0"/>
              <a:t>This Church on Bridge Street is an example of the architecture and material used in institutional religious buildings in the early 1900’s.  The Ancient City Baptist Church, slightly older, is another example of this. </a:t>
            </a:r>
          </a:p>
          <a:p>
            <a:pPr algn="just"/>
            <a:r>
              <a:rPr lang="en-US" sz="1600" dirty="0"/>
              <a:t> </a:t>
            </a:r>
          </a:p>
          <a:p>
            <a:pPr algn="just"/>
            <a:r>
              <a:rPr lang="en-US" sz="1600" dirty="0"/>
              <a:t>This Church is significant due to the use of its stairs by Martin Luther King, Jr. to address the Black community during the civil rights turmoil of 1963-1964.</a:t>
            </a:r>
          </a:p>
        </p:txBody>
      </p:sp>
      <p:sp>
        <p:nvSpPr>
          <p:cNvPr id="8" name="Title 1"/>
          <p:cNvSpPr>
            <a:spLocks noGrp="1"/>
          </p:cNvSpPr>
          <p:nvPr>
            <p:ph type="title"/>
          </p:nvPr>
        </p:nvSpPr>
        <p:spPr>
          <a:xfrm>
            <a:off x="838200" y="63996"/>
            <a:ext cx="10515600" cy="825046"/>
          </a:xfrm>
        </p:spPr>
        <p:txBody>
          <a:bodyPr>
            <a:normAutofit/>
          </a:bodyPr>
          <a:lstStyle/>
          <a:p>
            <a:pPr algn="r"/>
            <a:r>
              <a:rPr lang="en-US" sz="3600" dirty="0"/>
              <a:t>Top Ten Threatened Sites</a:t>
            </a:r>
          </a:p>
        </p:txBody>
      </p:sp>
    </p:spTree>
    <p:extLst>
      <p:ext uri="{BB962C8B-B14F-4D97-AF65-F5344CB8AC3E}">
        <p14:creationId xmlns:p14="http://schemas.microsoft.com/office/powerpoint/2010/main" val="2553087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5469"/>
            <a:ext cx="10515600" cy="607332"/>
          </a:xfrm>
        </p:spPr>
        <p:txBody>
          <a:bodyPr>
            <a:normAutofit/>
          </a:bodyPr>
          <a:lstStyle/>
          <a:p>
            <a:pPr algn="r"/>
            <a:r>
              <a:rPr lang="en-US" sz="3600" dirty="0"/>
              <a:t>Top Ten Threatened Sites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5480" t="357" r="-3839" b="-357"/>
          <a:stretch/>
        </p:blipFill>
        <p:spPr>
          <a:xfrm>
            <a:off x="943428" y="2068184"/>
            <a:ext cx="4789715" cy="4065563"/>
          </a:xfrm>
          <a:prstGeom prst="rect">
            <a:avLst/>
          </a:prstGeom>
        </p:spPr>
      </p:pic>
      <p:sp>
        <p:nvSpPr>
          <p:cNvPr id="5" name="TextBox 4"/>
          <p:cNvSpPr txBox="1"/>
          <p:nvPr/>
        </p:nvSpPr>
        <p:spPr>
          <a:xfrm>
            <a:off x="838200" y="1267999"/>
            <a:ext cx="4678629" cy="1200329"/>
          </a:xfrm>
          <a:prstGeom prst="rect">
            <a:avLst/>
          </a:prstGeom>
          <a:noFill/>
        </p:spPr>
        <p:txBody>
          <a:bodyPr wrap="square" rtlCol="0">
            <a:spAutoFit/>
          </a:bodyPr>
          <a:lstStyle/>
          <a:p>
            <a:pPr algn="ctr"/>
            <a:r>
              <a:rPr lang="en-US" sz="2400" dirty="0"/>
              <a:t>108 King St</a:t>
            </a:r>
          </a:p>
          <a:p>
            <a:pPr algn="ctr"/>
            <a:r>
              <a:rPr lang="en-US" sz="2400" dirty="0"/>
              <a:t>“Casa Mia”  Rice-Lawton Home</a:t>
            </a:r>
          </a:p>
          <a:p>
            <a:pPr algn="ctr"/>
            <a:endParaRPr lang="en-US" sz="2400" dirty="0"/>
          </a:p>
        </p:txBody>
      </p:sp>
      <p:sp>
        <p:nvSpPr>
          <p:cNvPr id="6" name="TextBox 5"/>
          <p:cNvSpPr txBox="1"/>
          <p:nvPr/>
        </p:nvSpPr>
        <p:spPr>
          <a:xfrm>
            <a:off x="6096000" y="1398625"/>
            <a:ext cx="5575219" cy="5016758"/>
          </a:xfrm>
          <a:prstGeom prst="rect">
            <a:avLst/>
          </a:prstGeom>
          <a:noFill/>
        </p:spPr>
        <p:txBody>
          <a:bodyPr wrap="square" rtlCol="0">
            <a:spAutoFit/>
          </a:bodyPr>
          <a:lstStyle/>
          <a:p>
            <a:pPr algn="just"/>
            <a:r>
              <a:rPr lang="en-US" sz="1600" dirty="0"/>
              <a:t>The winter home of Mr. and Mrs. Thomas A. Lawton.  He, a prominent banker in Rhode Island; she, a descendent of the </a:t>
            </a:r>
            <a:r>
              <a:rPr lang="en-US" sz="1600" i="1" dirty="0"/>
              <a:t>Mayflower</a:t>
            </a:r>
            <a:r>
              <a:rPr lang="en-US" sz="1600" dirty="0"/>
              <a:t> Pilgrims John and Priscilla Alden. The couple purchased the lot on King St. in 1905 and built a house described by the “</a:t>
            </a:r>
            <a:r>
              <a:rPr lang="en-US" sz="1600" dirty="0" err="1"/>
              <a:t>Tatler</a:t>
            </a:r>
            <a:r>
              <a:rPr lang="en-US" sz="1600" dirty="0"/>
              <a:t>” as in keeping with the great hotels nearby and with the few remaining old Spanish houses.  It was also described as a “modern home.” The </a:t>
            </a:r>
            <a:r>
              <a:rPr lang="en-US" sz="1600" dirty="0" err="1"/>
              <a:t>Lawtons</a:t>
            </a:r>
            <a:r>
              <a:rPr lang="en-US" sz="1600" dirty="0"/>
              <a:t> sold the house to LG </a:t>
            </a:r>
            <a:r>
              <a:rPr lang="en-US" sz="1600" dirty="0" err="1"/>
              <a:t>Willaume</a:t>
            </a:r>
            <a:r>
              <a:rPr lang="en-US" sz="1600" dirty="0"/>
              <a:t> in 1913.  Mr. Lawton would die the following year and his wife followed in 1927.</a:t>
            </a:r>
          </a:p>
          <a:p>
            <a:pPr algn="just"/>
            <a:r>
              <a:rPr lang="en-US" sz="1600" dirty="0"/>
              <a:t> </a:t>
            </a:r>
          </a:p>
          <a:p>
            <a:pPr algn="just"/>
            <a:r>
              <a:rPr lang="en-US" sz="1600" dirty="0"/>
              <a:t>The unknown designer of the house introduced a form of architecture new to Florida, and the United States.  It featured elements typical of traditional Spanish architecture such as arches and a round tower, but its clean lines and sparse ornamentation give it a modern appearance.</a:t>
            </a:r>
          </a:p>
          <a:p>
            <a:pPr algn="just"/>
            <a:r>
              <a:rPr lang="en-US" sz="1600" dirty="0"/>
              <a:t> </a:t>
            </a:r>
          </a:p>
          <a:p>
            <a:pPr algn="just"/>
            <a:r>
              <a:rPr lang="en-US" sz="1600" dirty="0"/>
              <a:t>The current owners, the Rice family, purchased the house around 1940 and continue to own it.  They have ceased regular use of the house.  Loss of this home would permanently alter the character of the Model Land Company neighborhood.</a:t>
            </a:r>
          </a:p>
        </p:txBody>
      </p:sp>
    </p:spTree>
    <p:extLst>
      <p:ext uri="{BB962C8B-B14F-4D97-AF65-F5344CB8AC3E}">
        <p14:creationId xmlns:p14="http://schemas.microsoft.com/office/powerpoint/2010/main" val="3075339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868"/>
            <a:ext cx="10515600" cy="752475"/>
          </a:xfrm>
        </p:spPr>
        <p:txBody>
          <a:bodyPr>
            <a:normAutofit/>
          </a:bodyPr>
          <a:lstStyle/>
          <a:p>
            <a:pPr algn="r"/>
            <a:r>
              <a:rPr lang="en-US" sz="3600" dirty="0"/>
              <a:t>Top Ten Threatened Sites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486" y="2044660"/>
            <a:ext cx="5120640" cy="3840480"/>
          </a:xfrm>
          <a:prstGeom prst="rect">
            <a:avLst/>
          </a:prstGeom>
        </p:spPr>
      </p:pic>
      <p:sp>
        <p:nvSpPr>
          <p:cNvPr id="5" name="TextBox 4"/>
          <p:cNvSpPr txBox="1"/>
          <p:nvPr/>
        </p:nvSpPr>
        <p:spPr>
          <a:xfrm>
            <a:off x="620486" y="1286749"/>
            <a:ext cx="5339964" cy="830997"/>
          </a:xfrm>
          <a:prstGeom prst="rect">
            <a:avLst/>
          </a:prstGeom>
          <a:noFill/>
        </p:spPr>
        <p:txBody>
          <a:bodyPr wrap="square" rtlCol="0">
            <a:spAutoFit/>
          </a:bodyPr>
          <a:lstStyle/>
          <a:p>
            <a:pPr algn="ctr"/>
            <a:r>
              <a:rPr lang="en-US" sz="2400" dirty="0"/>
              <a:t>67-68-69 Osceola Street</a:t>
            </a:r>
          </a:p>
          <a:p>
            <a:pPr algn="ctr"/>
            <a:r>
              <a:rPr lang="en-US" sz="2400" dirty="0"/>
              <a:t>Abbot Tract Laborers &amp; Servants Houses</a:t>
            </a:r>
          </a:p>
        </p:txBody>
      </p:sp>
      <p:sp>
        <p:nvSpPr>
          <p:cNvPr id="6" name="TextBox 5"/>
          <p:cNvSpPr txBox="1"/>
          <p:nvPr/>
        </p:nvSpPr>
        <p:spPr>
          <a:xfrm>
            <a:off x="6226629" y="1286749"/>
            <a:ext cx="5515428" cy="5293757"/>
          </a:xfrm>
          <a:prstGeom prst="rect">
            <a:avLst/>
          </a:prstGeom>
          <a:noFill/>
        </p:spPr>
        <p:txBody>
          <a:bodyPr wrap="square" rtlCol="0">
            <a:spAutoFit/>
          </a:bodyPr>
          <a:lstStyle/>
          <a:p>
            <a:pPr algn="just"/>
            <a:r>
              <a:rPr lang="en-US" sz="1600" dirty="0"/>
              <a:t>These three identical simple one story Frame Vernacular houses on Osceola were built between 1885-1894 as rental houses for laundresses, cooks, </a:t>
            </a:r>
            <a:r>
              <a:rPr lang="en-US" sz="1600" dirty="0" err="1"/>
              <a:t>hackmen</a:t>
            </a:r>
            <a:r>
              <a:rPr lang="en-US" sz="1600" dirty="0"/>
              <a:t>, firemen, porters, and domestic help in the large homes on Water street, as well as those in the construction trade, including the nearby concrete works.  While modest, their distinctive features include </a:t>
            </a:r>
            <a:r>
              <a:rPr lang="en-US" sz="1600" dirty="0" err="1"/>
              <a:t>jigsawn</a:t>
            </a:r>
            <a:r>
              <a:rPr lang="en-US" sz="1600" dirty="0"/>
              <a:t> bargeboards and brackets on their shed porches.  They have brick chimneys and are supported by concrete or block piers.  </a:t>
            </a:r>
          </a:p>
          <a:p>
            <a:pPr algn="just"/>
            <a:endParaRPr lang="en-US" sz="1600" dirty="0"/>
          </a:p>
          <a:p>
            <a:pPr algn="just"/>
            <a:r>
              <a:rPr lang="en-US" sz="1600" dirty="0"/>
              <a:t> The Abbott Tract, in which they are located, was developed between 1872 and 1930, and includes very large Victorian homes on Water Street, just behind Osceola.  These little houses represent a time in the early twentieth century when African-American residences were located in close proximity to the inhabitants’ places of work, particularly within the Abbott Tract. </a:t>
            </a:r>
          </a:p>
          <a:p>
            <a:pPr algn="just"/>
            <a:endParaRPr lang="en-US" sz="1600" dirty="0"/>
          </a:p>
          <a:p>
            <a:pPr algn="just"/>
            <a:r>
              <a:rPr lang="en-US" sz="1600" dirty="0"/>
              <a:t>The buildings are significant not only in terms of age and methods of design and construction, but they also represent an important part of St. Augustine’s African-American history in North City.</a:t>
            </a:r>
          </a:p>
          <a:p>
            <a:pPr algn="just"/>
            <a:r>
              <a:rPr lang="en-US" dirty="0"/>
              <a:t> </a:t>
            </a:r>
          </a:p>
        </p:txBody>
      </p:sp>
    </p:spTree>
    <p:extLst>
      <p:ext uri="{BB962C8B-B14F-4D97-AF65-F5344CB8AC3E}">
        <p14:creationId xmlns:p14="http://schemas.microsoft.com/office/powerpoint/2010/main" val="153689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075"/>
            <a:ext cx="10515600" cy="668065"/>
          </a:xfrm>
        </p:spPr>
        <p:txBody>
          <a:bodyPr>
            <a:normAutofit/>
          </a:bodyPr>
          <a:lstStyle/>
          <a:p>
            <a:pPr algn="r"/>
            <a:r>
              <a:rPr lang="en-US" sz="3600" dirty="0"/>
              <a:t>Top Ten Threatened Sites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7874" r="15313" b="6450"/>
          <a:stretch/>
        </p:blipFill>
        <p:spPr>
          <a:xfrm>
            <a:off x="612478" y="2181686"/>
            <a:ext cx="4495406" cy="3410857"/>
          </a:xfrm>
          <a:prstGeom prst="rect">
            <a:avLst/>
          </a:prstGeom>
        </p:spPr>
      </p:pic>
      <p:sp>
        <p:nvSpPr>
          <p:cNvPr id="5" name="TextBox 4"/>
          <p:cNvSpPr txBox="1"/>
          <p:nvPr/>
        </p:nvSpPr>
        <p:spPr>
          <a:xfrm>
            <a:off x="1225755" y="1423259"/>
            <a:ext cx="2813538" cy="830997"/>
          </a:xfrm>
          <a:prstGeom prst="rect">
            <a:avLst/>
          </a:prstGeom>
          <a:noFill/>
        </p:spPr>
        <p:txBody>
          <a:bodyPr wrap="square" rtlCol="0">
            <a:spAutoFit/>
          </a:bodyPr>
          <a:lstStyle/>
          <a:p>
            <a:pPr algn="ctr"/>
            <a:r>
              <a:rPr lang="en-US" sz="2400" dirty="0"/>
              <a:t>36 Magnolia Ave</a:t>
            </a:r>
          </a:p>
          <a:p>
            <a:pPr algn="ctr"/>
            <a:r>
              <a:rPr lang="en-US" sz="2400" dirty="0"/>
              <a:t>Edson-Buell House</a:t>
            </a:r>
          </a:p>
        </p:txBody>
      </p:sp>
      <p:sp>
        <p:nvSpPr>
          <p:cNvPr id="7" name="TextBox 6"/>
          <p:cNvSpPr txBox="1"/>
          <p:nvPr/>
        </p:nvSpPr>
        <p:spPr>
          <a:xfrm>
            <a:off x="5573487" y="1423259"/>
            <a:ext cx="6183086" cy="4801314"/>
          </a:xfrm>
          <a:prstGeom prst="rect">
            <a:avLst/>
          </a:prstGeom>
          <a:noFill/>
        </p:spPr>
        <p:txBody>
          <a:bodyPr wrap="square" rtlCol="0">
            <a:spAutoFit/>
          </a:bodyPr>
          <a:lstStyle/>
          <a:p>
            <a:pPr algn="just"/>
            <a:r>
              <a:rPr lang="en-US" dirty="0"/>
              <a:t>This two story frame vernacular home, built between 1924 and 1930, sits in a prominent location on Magnolia Avenue,  across from the Fountain of Youth.  It was one of the first houses built in the Miramar Subdivision. With a nod to the Mediterranean style popular in the 1920s, this Frame Vernacular building was given a stucco exterior and stucco chimney.  It was built for Horace Edson, a real estate broker during the Florida Land Boom, and later inhabited by I. Van Dillion, General Manager of The Record; Ralph </a:t>
            </a:r>
            <a:r>
              <a:rPr lang="en-US" dirty="0" err="1"/>
              <a:t>Blaisdell</a:t>
            </a:r>
            <a:r>
              <a:rPr lang="en-US" dirty="0"/>
              <a:t>, Chief Account Officer for the </a:t>
            </a:r>
            <a:r>
              <a:rPr lang="en-US" dirty="0" err="1"/>
              <a:t>FEC</a:t>
            </a:r>
            <a:r>
              <a:rPr lang="en-US" dirty="0"/>
              <a:t>; Dr. Herbert E. White, a prominent local physician and surgeon in St. Augustine into the late twentieth century,  as well as by several other owners.  </a:t>
            </a:r>
          </a:p>
          <a:p>
            <a:pPr algn="just"/>
            <a:endParaRPr lang="en-US" dirty="0"/>
          </a:p>
          <a:p>
            <a:pPr algn="just"/>
            <a:r>
              <a:rPr lang="en-US" dirty="0"/>
              <a:t>The house is presently threatened by extremely poor condition due to neglect.  It is listed here because of its state of disrepair, its importance to the character of the neighborhood, as well as its contribution to local history.</a:t>
            </a:r>
          </a:p>
        </p:txBody>
      </p:sp>
    </p:spTree>
    <p:extLst>
      <p:ext uri="{BB962C8B-B14F-4D97-AF65-F5344CB8AC3E}">
        <p14:creationId xmlns:p14="http://schemas.microsoft.com/office/powerpoint/2010/main" val="1687869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8056"/>
            <a:ext cx="10515600" cy="752475"/>
          </a:xfrm>
        </p:spPr>
        <p:txBody>
          <a:bodyPr>
            <a:normAutofit/>
          </a:bodyPr>
          <a:lstStyle/>
          <a:p>
            <a:pPr algn="r"/>
            <a:r>
              <a:rPr lang="en-US" sz="3600" dirty="0"/>
              <a:t>Top Ten Threatened Sites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575" r="8723"/>
          <a:stretch/>
        </p:blipFill>
        <p:spPr>
          <a:xfrm>
            <a:off x="838200" y="2225158"/>
            <a:ext cx="4573172" cy="3910819"/>
          </a:xfrm>
          <a:prstGeom prst="rect">
            <a:avLst/>
          </a:prstGeom>
        </p:spPr>
      </p:pic>
      <p:sp>
        <p:nvSpPr>
          <p:cNvPr id="5" name="TextBox 4"/>
          <p:cNvSpPr txBox="1"/>
          <p:nvPr/>
        </p:nvSpPr>
        <p:spPr>
          <a:xfrm>
            <a:off x="1106658" y="1394161"/>
            <a:ext cx="4304714" cy="1200329"/>
          </a:xfrm>
          <a:prstGeom prst="rect">
            <a:avLst/>
          </a:prstGeom>
          <a:noFill/>
        </p:spPr>
        <p:txBody>
          <a:bodyPr wrap="square" rtlCol="0">
            <a:spAutoFit/>
          </a:bodyPr>
          <a:lstStyle/>
          <a:p>
            <a:pPr algn="ctr"/>
            <a:r>
              <a:rPr lang="en-US" sz="2400" dirty="0"/>
              <a:t>100 Martin Luther King Blvd</a:t>
            </a:r>
          </a:p>
          <a:p>
            <a:pPr algn="ctr"/>
            <a:r>
              <a:rPr lang="en-US" sz="2400" dirty="0"/>
              <a:t>Echo House</a:t>
            </a:r>
          </a:p>
          <a:p>
            <a:pPr algn="ctr"/>
            <a:endParaRPr lang="en-US" sz="2400" dirty="0"/>
          </a:p>
        </p:txBody>
      </p:sp>
      <p:sp>
        <p:nvSpPr>
          <p:cNvPr id="6" name="TextBox 5"/>
          <p:cNvSpPr txBox="1"/>
          <p:nvPr/>
        </p:nvSpPr>
        <p:spPr>
          <a:xfrm>
            <a:off x="5965371" y="1394161"/>
            <a:ext cx="5960119" cy="5016758"/>
          </a:xfrm>
          <a:prstGeom prst="rect">
            <a:avLst/>
          </a:prstGeom>
          <a:noFill/>
        </p:spPr>
        <p:txBody>
          <a:bodyPr wrap="square" rtlCol="0">
            <a:spAutoFit/>
          </a:bodyPr>
          <a:lstStyle/>
          <a:p>
            <a:pPr algn="just"/>
            <a:r>
              <a:rPr lang="en-US" sz="1600" dirty="0"/>
              <a:t>The structure known as “Echo House,” as well as “The Lincolnville Community House,” is a portion of a public building complex completed in about 1926.  It was originally stucco with a shell dash finish and a barrel tile roof, in the manner of the Mediterranean Revival style.  The complex was devoted to the education and welfare of the City’s Black citizens, serving as the original location of the Buckingham Smith Home for the care of indigent African-American citizens, and as a community center.  The original plans cited uses as a nursery, for classes and clubs meetings, and as the location of welfare and nurse’s offices.  Construction was originally funded by Dr. Andrew Anderson, a prominent community member who died before the buildings were completed.  </a:t>
            </a:r>
          </a:p>
          <a:p>
            <a:pPr algn="just"/>
            <a:endParaRPr lang="en-US" sz="1600" dirty="0"/>
          </a:p>
          <a:p>
            <a:pPr algn="just"/>
            <a:r>
              <a:rPr lang="en-US" sz="1600" dirty="0"/>
              <a:t>Two of the original buildings have been demolished and the roof tiles were sold.  In 2014, HARB rejected a demolition application for the remaining portion of Echo House with the understanding that it would be renovated, which has not occurred.  A second demolition request is pending.  Echo House is considered seriously threatened.  As an iconic Lincolnville community building with multiple uses over the past ninety years, it deserves preservation.</a:t>
            </a:r>
          </a:p>
        </p:txBody>
      </p:sp>
    </p:spTree>
    <p:extLst>
      <p:ext uri="{BB962C8B-B14F-4D97-AF65-F5344CB8AC3E}">
        <p14:creationId xmlns:p14="http://schemas.microsoft.com/office/powerpoint/2010/main" val="1466295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4368"/>
            <a:ext cx="10515600" cy="570379"/>
          </a:xfrm>
        </p:spPr>
        <p:txBody>
          <a:bodyPr>
            <a:normAutofit fontScale="90000"/>
          </a:bodyPr>
          <a:lstStyle/>
          <a:p>
            <a:pPr algn="r"/>
            <a:r>
              <a:rPr lang="en-US" sz="3600" dirty="0"/>
              <a:t>Top Ten Threatened Sites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11388"/>
          <a:stretch/>
        </p:blipFill>
        <p:spPr>
          <a:xfrm>
            <a:off x="605976" y="2026864"/>
            <a:ext cx="4952995" cy="4192172"/>
          </a:xfrm>
          <a:prstGeom prst="rect">
            <a:avLst/>
          </a:prstGeom>
        </p:spPr>
      </p:pic>
      <p:sp>
        <p:nvSpPr>
          <p:cNvPr id="5" name="TextBox 4"/>
          <p:cNvSpPr txBox="1"/>
          <p:nvPr/>
        </p:nvSpPr>
        <p:spPr>
          <a:xfrm>
            <a:off x="1471189" y="1269774"/>
            <a:ext cx="3332412" cy="830997"/>
          </a:xfrm>
          <a:prstGeom prst="rect">
            <a:avLst/>
          </a:prstGeom>
          <a:noFill/>
        </p:spPr>
        <p:txBody>
          <a:bodyPr wrap="square" rtlCol="0">
            <a:spAutoFit/>
          </a:bodyPr>
          <a:lstStyle/>
          <a:p>
            <a:pPr algn="ctr"/>
            <a:r>
              <a:rPr lang="en-US" sz="2400" dirty="0"/>
              <a:t>32 Granada St</a:t>
            </a:r>
          </a:p>
          <a:p>
            <a:pPr algn="ctr"/>
            <a:r>
              <a:rPr lang="en-US" sz="2400" dirty="0"/>
              <a:t>Wisteria House</a:t>
            </a:r>
          </a:p>
        </p:txBody>
      </p:sp>
      <p:sp>
        <p:nvSpPr>
          <p:cNvPr id="6" name="TextBox 5"/>
          <p:cNvSpPr txBox="1"/>
          <p:nvPr/>
        </p:nvSpPr>
        <p:spPr>
          <a:xfrm>
            <a:off x="6096000" y="1484559"/>
            <a:ext cx="5660571" cy="4770537"/>
          </a:xfrm>
          <a:prstGeom prst="rect">
            <a:avLst/>
          </a:prstGeom>
          <a:noFill/>
        </p:spPr>
        <p:txBody>
          <a:bodyPr wrap="square" rtlCol="0">
            <a:spAutoFit/>
          </a:bodyPr>
          <a:lstStyle/>
          <a:p>
            <a:pPr algn="just"/>
            <a:r>
              <a:rPr lang="en-US" sz="1600" dirty="0"/>
              <a:t>Wisteria House, also known as “Alcazar Cottage,” was constructed in 1893.  It has unique construction and architectural attributes of the period and remains largely in original form.  Portions of the existing cedar shingle siding may be original.  It has been designated a Local Historic Landmark by the City of St. Augustine.</a:t>
            </a:r>
          </a:p>
          <a:p>
            <a:pPr algn="just"/>
            <a:endParaRPr lang="en-US" sz="1600" dirty="0"/>
          </a:p>
          <a:p>
            <a:pPr algn="just"/>
            <a:r>
              <a:rPr lang="en-US" sz="1600" dirty="0"/>
              <a:t>Wisteria House was home to several prominent owners; notably, Antonio </a:t>
            </a:r>
            <a:r>
              <a:rPr lang="en-US" sz="1600" dirty="0" err="1"/>
              <a:t>Vedovilli</a:t>
            </a:r>
            <a:r>
              <a:rPr lang="en-US" sz="1600" dirty="0"/>
              <a:t> a distinguished primitive artist whose work was exhibited in The Peris Gallery in New York.  Vedovilli was also featured by Newsweek Magazine in its January 8, 1945 issue.   Charles Marston was another distinguished owner.  Marston assisted Otto Lightner with accumulating his collection for the Lightner Museum.</a:t>
            </a:r>
          </a:p>
          <a:p>
            <a:pPr algn="just"/>
            <a:endParaRPr lang="en-US" sz="1600" dirty="0"/>
          </a:p>
          <a:p>
            <a:pPr algn="just"/>
            <a:r>
              <a:rPr lang="en-US" sz="1600" dirty="0"/>
              <a:t>The current owner has agreed to restore Wisteria House for commercial use.  Plans call for relocating it one lot to the south.  Given the risk of moving this old structure, it is on the Threatened List until successfully moved.  Loss of Wisteria House would permanently change the character of Granada Street.</a:t>
            </a:r>
          </a:p>
        </p:txBody>
      </p:sp>
    </p:spTree>
    <p:extLst>
      <p:ext uri="{BB962C8B-B14F-4D97-AF65-F5344CB8AC3E}">
        <p14:creationId xmlns:p14="http://schemas.microsoft.com/office/powerpoint/2010/main" val="346901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65" y="116458"/>
            <a:ext cx="10515600" cy="667315"/>
          </a:xfrm>
        </p:spPr>
        <p:txBody>
          <a:bodyPr>
            <a:normAutofit/>
          </a:bodyPr>
          <a:lstStyle/>
          <a:p>
            <a:pPr algn="r"/>
            <a:r>
              <a:rPr lang="en-US" sz="3600" dirty="0"/>
              <a:t>Top Ten Threatened Sites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11779"/>
          <a:stretch/>
        </p:blipFill>
        <p:spPr>
          <a:xfrm rot="5400000">
            <a:off x="979900" y="2203706"/>
            <a:ext cx="4395835" cy="3737083"/>
          </a:xfrm>
          <a:prstGeom prst="rect">
            <a:avLst/>
          </a:prstGeom>
        </p:spPr>
      </p:pic>
      <p:sp>
        <p:nvSpPr>
          <p:cNvPr id="5" name="TextBox 4"/>
          <p:cNvSpPr txBox="1"/>
          <p:nvPr/>
        </p:nvSpPr>
        <p:spPr>
          <a:xfrm>
            <a:off x="1074698" y="1115598"/>
            <a:ext cx="4206240" cy="914097"/>
          </a:xfrm>
          <a:prstGeom prst="rect">
            <a:avLst/>
          </a:prstGeom>
          <a:noFill/>
        </p:spPr>
        <p:txBody>
          <a:bodyPr wrap="square" rtlCol="0">
            <a:spAutoFit/>
          </a:bodyPr>
          <a:lstStyle/>
          <a:p>
            <a:pPr algn="ctr"/>
            <a:r>
              <a:rPr lang="en-US" sz="2400" dirty="0"/>
              <a:t>86 Martin Luther King Blvd</a:t>
            </a:r>
          </a:p>
          <a:p>
            <a:pPr algn="ctr"/>
            <a:r>
              <a:rPr lang="en-US" sz="2400" dirty="0"/>
              <a:t>St. Benedict the Moor School</a:t>
            </a:r>
          </a:p>
        </p:txBody>
      </p:sp>
      <p:sp>
        <p:nvSpPr>
          <p:cNvPr id="6" name="TextBox 5"/>
          <p:cNvSpPr txBox="1"/>
          <p:nvPr/>
        </p:nvSpPr>
        <p:spPr>
          <a:xfrm>
            <a:off x="5873477" y="1572646"/>
            <a:ext cx="5791200" cy="4524315"/>
          </a:xfrm>
          <a:prstGeom prst="rect">
            <a:avLst/>
          </a:prstGeom>
          <a:noFill/>
        </p:spPr>
        <p:txBody>
          <a:bodyPr wrap="square" rtlCol="0">
            <a:spAutoFit/>
          </a:bodyPr>
          <a:lstStyle/>
          <a:p>
            <a:pPr algn="just"/>
            <a:r>
              <a:rPr lang="en-US" dirty="0"/>
              <a:t>The St. Benedict the Moor Catholic Church, Rectory and School buildings were constructed on land sold by Stella Dumas in 1890.  The buildings were constructed in the 1910-1915 timeframe for the Black Catholic Community of Lincolnville.  The church building and rectory remain in use today.  </a:t>
            </a:r>
          </a:p>
          <a:p>
            <a:pPr algn="just"/>
            <a:endParaRPr lang="en-US" dirty="0"/>
          </a:p>
          <a:p>
            <a:pPr algn="just"/>
            <a:r>
              <a:rPr lang="en-US" dirty="0"/>
              <a:t>The school building, said to be one of the oldest brick buildings in St. Augustine, has been dormant and deteriorating since the 60’s.  </a:t>
            </a:r>
          </a:p>
          <a:p>
            <a:pPr algn="just"/>
            <a:endParaRPr lang="en-US" dirty="0"/>
          </a:p>
          <a:p>
            <a:pPr algn="just"/>
            <a:r>
              <a:rPr lang="en-US" dirty="0"/>
              <a:t>The building is iconic within Lincolnville and is considered to hold irreplaceable history to our Black Community. It has been stabilized, but needs further attention to fully preserve it.   Restoration costs and funding have prevented activists from proceeding with restoration of the building. </a:t>
            </a:r>
          </a:p>
        </p:txBody>
      </p:sp>
    </p:spTree>
    <p:extLst>
      <p:ext uri="{BB962C8B-B14F-4D97-AF65-F5344CB8AC3E}">
        <p14:creationId xmlns:p14="http://schemas.microsoft.com/office/powerpoint/2010/main" val="2966171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37960"/>
          </a:xfrm>
        </p:spPr>
        <p:txBody>
          <a:bodyPr>
            <a:normAutofit fontScale="90000"/>
          </a:bodyPr>
          <a:lstStyle/>
          <a:p>
            <a:pPr algn="r"/>
            <a:r>
              <a:rPr lang="en-US" sz="3600" dirty="0"/>
              <a:t>Top Ten Threatened Sites</a:t>
            </a:r>
            <a:br>
              <a:rPr lang="en-US" dirty="0"/>
            </a:br>
            <a:r>
              <a:rPr lang="en-US" dirty="0"/>
              <a:t> </a:t>
            </a: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3791" r="4900"/>
          <a:stretch/>
        </p:blipFill>
        <p:spPr>
          <a:xfrm>
            <a:off x="711200" y="1963804"/>
            <a:ext cx="5138057" cy="4220308"/>
          </a:xfrm>
          <a:prstGeom prst="rect">
            <a:avLst/>
          </a:prstGeom>
        </p:spPr>
      </p:pic>
      <p:sp>
        <p:nvSpPr>
          <p:cNvPr id="9" name="TextBox 8"/>
          <p:cNvSpPr txBox="1"/>
          <p:nvPr/>
        </p:nvSpPr>
        <p:spPr>
          <a:xfrm>
            <a:off x="6096000" y="1219199"/>
            <a:ext cx="5657255" cy="5262979"/>
          </a:xfrm>
          <a:prstGeom prst="rect">
            <a:avLst/>
          </a:prstGeom>
          <a:noFill/>
        </p:spPr>
        <p:txBody>
          <a:bodyPr wrap="square" rtlCol="0">
            <a:spAutoFit/>
          </a:bodyPr>
          <a:lstStyle/>
          <a:p>
            <a:pPr algn="just"/>
            <a:r>
              <a:rPr lang="en-US" sz="1600" dirty="0"/>
              <a:t>This house is a two story frame vernacular residence constructed in 1872.  It is one of nine existing houses in the Abbott Tract known to have been built by Lucy Abbott, one of the first female real estate developers following the Civil War.  Despite remodeling through the years, it retains an ambiance and charm that contributes to the historic character of the neighborhood.</a:t>
            </a:r>
          </a:p>
          <a:p>
            <a:pPr algn="just"/>
            <a:endParaRPr lang="en-US" sz="1600" dirty="0"/>
          </a:p>
          <a:p>
            <a:pPr algn="just"/>
            <a:r>
              <a:rPr lang="en-US" sz="1600" dirty="0"/>
              <a:t>Water Street has traditionally been the home of many prominent local residents.  Dr. Lawrence Alexander, a physician from Virginia, moved to St. Augustine in 1881 and occupied this house at 56 Water Street sometime after.  He maintained an office in a drug store on St. George Street and functioned as proprietor of San Marco Pharmacy and City Drug Store.  His wife taught school and served as secretary of the Women’s Exchange.  In 1924 Buell O. Pinkham resided in the house, operating a real estate business from his home and serving as city tax assessor.  Pinkham was one of three sons of William Slade Macy Pinkham, a councilman, mayor, businessman, yachting enthusiast and hotel proprietor.</a:t>
            </a:r>
          </a:p>
          <a:p>
            <a:pPr algn="just"/>
            <a:endParaRPr lang="en-US" sz="1600" dirty="0"/>
          </a:p>
          <a:p>
            <a:pPr algn="just"/>
            <a:r>
              <a:rPr lang="en-US" sz="1600" dirty="0"/>
              <a:t>This site is on the Threatened List because it went into foreclosure and has not been inhabited for five years.</a:t>
            </a:r>
          </a:p>
        </p:txBody>
      </p:sp>
      <p:sp>
        <p:nvSpPr>
          <p:cNvPr id="3" name="TextBox 2"/>
          <p:cNvSpPr txBox="1"/>
          <p:nvPr/>
        </p:nvSpPr>
        <p:spPr>
          <a:xfrm>
            <a:off x="1356716" y="1188105"/>
            <a:ext cx="3909392" cy="830997"/>
          </a:xfrm>
          <a:prstGeom prst="rect">
            <a:avLst/>
          </a:prstGeom>
          <a:noFill/>
        </p:spPr>
        <p:txBody>
          <a:bodyPr wrap="square" rtlCol="0">
            <a:spAutoFit/>
          </a:bodyPr>
          <a:lstStyle/>
          <a:p>
            <a:pPr algn="ctr"/>
            <a:r>
              <a:rPr lang="en-US" sz="2400" dirty="0"/>
              <a:t>56 Water St</a:t>
            </a:r>
          </a:p>
          <a:p>
            <a:pPr algn="ctr"/>
            <a:r>
              <a:rPr lang="en-US" sz="2400" dirty="0"/>
              <a:t>Alexander-Mullis House</a:t>
            </a:r>
          </a:p>
        </p:txBody>
      </p:sp>
    </p:spTree>
    <p:extLst>
      <p:ext uri="{BB962C8B-B14F-4D97-AF65-F5344CB8AC3E}">
        <p14:creationId xmlns:p14="http://schemas.microsoft.com/office/powerpoint/2010/main" val="2087820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696" y="118884"/>
            <a:ext cx="10515600" cy="679403"/>
          </a:xfrm>
        </p:spPr>
        <p:txBody>
          <a:bodyPr>
            <a:normAutofit/>
          </a:bodyPr>
          <a:lstStyle/>
          <a:p>
            <a:pPr algn="r"/>
            <a:r>
              <a:rPr lang="en-US" sz="3600" dirty="0"/>
              <a:t>Top Ten Threatened Sites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22671"/>
          <a:stretch/>
        </p:blipFill>
        <p:spPr>
          <a:xfrm rot="5400000">
            <a:off x="952238" y="2256446"/>
            <a:ext cx="3578994" cy="3471206"/>
          </a:xfrm>
          <a:prstGeom prst="rect">
            <a:avLst/>
          </a:prstGeom>
        </p:spPr>
      </p:pic>
      <p:sp>
        <p:nvSpPr>
          <p:cNvPr id="5" name="TextBox 4"/>
          <p:cNvSpPr txBox="1"/>
          <p:nvPr/>
        </p:nvSpPr>
        <p:spPr>
          <a:xfrm>
            <a:off x="811696" y="1396931"/>
            <a:ext cx="3812343" cy="830997"/>
          </a:xfrm>
          <a:prstGeom prst="rect">
            <a:avLst/>
          </a:prstGeom>
          <a:noFill/>
        </p:spPr>
        <p:txBody>
          <a:bodyPr wrap="square" rtlCol="0">
            <a:spAutoFit/>
          </a:bodyPr>
          <a:lstStyle/>
          <a:p>
            <a:pPr algn="ctr"/>
            <a:r>
              <a:rPr lang="en-US" sz="2400" dirty="0"/>
              <a:t>15 Ponce de Leon Avenue</a:t>
            </a:r>
          </a:p>
          <a:p>
            <a:pPr algn="ctr"/>
            <a:r>
              <a:rPr lang="en-US" sz="2400" dirty="0"/>
              <a:t>Howes-White House</a:t>
            </a:r>
          </a:p>
        </p:txBody>
      </p:sp>
      <p:sp>
        <p:nvSpPr>
          <p:cNvPr id="6" name="TextBox 5"/>
          <p:cNvSpPr txBox="1"/>
          <p:nvPr/>
        </p:nvSpPr>
        <p:spPr>
          <a:xfrm>
            <a:off x="5399314" y="1052566"/>
            <a:ext cx="6408208" cy="5047536"/>
          </a:xfrm>
          <a:prstGeom prst="rect">
            <a:avLst/>
          </a:prstGeom>
          <a:noFill/>
        </p:spPr>
        <p:txBody>
          <a:bodyPr wrap="square" rtlCol="0">
            <a:spAutoFit/>
          </a:bodyPr>
          <a:lstStyle/>
          <a:p>
            <a:r>
              <a:rPr lang="en-US" dirty="0"/>
              <a:t> </a:t>
            </a:r>
          </a:p>
          <a:p>
            <a:pPr algn="just"/>
            <a:r>
              <a:rPr lang="en-US" sz="1600" dirty="0"/>
              <a:t>This 3 1/2 story frame Victorian built in 1890s is one of the distinctive houses in Lighthouse Park. Each story has a different exterior siding: concrete block on first; wood novelty siding on second, and wood board &amp; batten on third. It is one of the few surviving buildings with pioneer board and batten siding in St Augustine and St Johns County and was probably built by </a:t>
            </a:r>
            <a:r>
              <a:rPr lang="en-US" sz="1600" dirty="0" err="1"/>
              <a:t>U.J</a:t>
            </a:r>
            <a:r>
              <a:rPr lang="en-US" sz="1600" dirty="0"/>
              <a:t>. White. </a:t>
            </a:r>
          </a:p>
          <a:p>
            <a:endParaRPr lang="en-US" sz="1600" dirty="0"/>
          </a:p>
          <a:p>
            <a:pPr algn="just"/>
            <a:r>
              <a:rPr lang="en-US" sz="1600" dirty="0"/>
              <a:t>Victorian elements include jigsaw rafters and brackets and a Chinese Chippendale balustrade featuring pierced sections with a </a:t>
            </a:r>
            <a:r>
              <a:rPr lang="en-US" sz="1600" dirty="0" err="1"/>
              <a:t>quarterfoil</a:t>
            </a:r>
            <a:r>
              <a:rPr lang="en-US" sz="1600" dirty="0"/>
              <a:t> pattern. A wrap around porch on four sides was originally open.  Interesting owners have been Orange Howes, the postmaster of Anastasia, who earlier operated the skating rink over Maria Sanchez Creek in 1885; Clarence &amp; Florence Bevan, prominent Flagler Era citizens; Martin </a:t>
            </a:r>
            <a:r>
              <a:rPr lang="en-US" sz="1600" dirty="0" err="1"/>
              <a:t>Hancox</a:t>
            </a:r>
            <a:r>
              <a:rPr lang="en-US" sz="1600" dirty="0"/>
              <a:t>, president of Mt Zion Sanctuary Assn of Jersey City; J.D. </a:t>
            </a:r>
            <a:r>
              <a:rPr lang="en-US" sz="1600" dirty="0" err="1"/>
              <a:t>Rahner</a:t>
            </a:r>
            <a:r>
              <a:rPr lang="en-US" sz="1600" dirty="0"/>
              <a:t>, a prominent Flagler Era railroad man; and Sarah White, whose, husband, U.J. White was a prominent developer of both Lighthouse Park and Hastings. </a:t>
            </a:r>
          </a:p>
          <a:p>
            <a:pPr algn="just"/>
            <a:endParaRPr lang="en-US" sz="1600" dirty="0"/>
          </a:p>
          <a:p>
            <a:pPr algn="just"/>
            <a:r>
              <a:rPr lang="en-US" sz="1600" dirty="0"/>
              <a:t>It is threatened by years of neglect, and would be a major loss to the history and character of Lighthouse Park.  </a:t>
            </a:r>
          </a:p>
        </p:txBody>
      </p:sp>
    </p:spTree>
    <p:extLst>
      <p:ext uri="{BB962C8B-B14F-4D97-AF65-F5344CB8AC3E}">
        <p14:creationId xmlns:p14="http://schemas.microsoft.com/office/powerpoint/2010/main" val="913110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1632</Words>
  <Application>Microsoft Office PowerPoint</Application>
  <PresentationFormat>Widescreen</PresentationFormat>
  <Paragraphs>85</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Top Ten Threatened Sites</vt:lpstr>
      <vt:lpstr>Top Ten Threatened Sites</vt:lpstr>
      <vt:lpstr>Top Ten Threatened Sites</vt:lpstr>
      <vt:lpstr>Top Ten Threatened Sites</vt:lpstr>
      <vt:lpstr>Top Ten Threatened Sites</vt:lpstr>
      <vt:lpstr>Top Ten Threatened Sites</vt:lpstr>
      <vt:lpstr>Top Ten Threatened Sites</vt:lpstr>
      <vt:lpstr>Top Ten Threatened Sites</vt:lpstr>
      <vt:lpstr>Top Ten Threatened Sites  </vt:lpstr>
      <vt:lpstr>Top Ten Threatened Sites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JDVersaggi</dc:creator>
  <cp:lastModifiedBy>Ruby Raley</cp:lastModifiedBy>
  <cp:revision>18</cp:revision>
  <dcterms:created xsi:type="dcterms:W3CDTF">2017-05-17T02:39:50Z</dcterms:created>
  <dcterms:modified xsi:type="dcterms:W3CDTF">2017-05-17T14:53:02Z</dcterms:modified>
</cp:coreProperties>
</file>